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70" r:id="rId4"/>
    <p:sldId id="268" r:id="rId5"/>
    <p:sldId id="269" r:id="rId6"/>
    <p:sldId id="271" r:id="rId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2224" autoAdjust="0"/>
  </p:normalViewPr>
  <p:slideViewPr>
    <p:cSldViewPr>
      <p:cViewPr>
        <p:scale>
          <a:sx n="77" d="100"/>
          <a:sy n="77" d="100"/>
        </p:scale>
        <p:origin x="-39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charset="-122"/>
              </a:defRPr>
            </a:lvl1pPr>
          </a:lstStyle>
          <a:p>
            <a:pPr>
              <a:defRPr/>
            </a:pPr>
            <a:fld id="{80AE2E37-C09D-46AB-A79F-8DC87FE7EC25}" type="datetimeFigureOut">
              <a:rPr lang="zh-CN" altLang="en-US"/>
              <a:pPr>
                <a:defRPr/>
              </a:pPr>
              <a:t>2010-9-1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charset="-122"/>
              </a:defRPr>
            </a:lvl1pPr>
          </a:lstStyle>
          <a:p>
            <a:pPr>
              <a:defRPr/>
            </a:pPr>
            <a:fld id="{B892EAE2-58A8-47CB-9AAC-AE6F65D74907}" type="slidenum">
              <a:rPr lang="zh-CN" altLang="en-US"/>
              <a:pPr>
                <a:defRPr/>
              </a:pPr>
              <a:t>‹#›</a:t>
            </a:fld>
            <a:endParaRPr lang="zh-CN" altLang="en-US"/>
          </a:p>
        </p:txBody>
      </p:sp>
    </p:spTree>
    <p:extLst>
      <p:ext uri="{BB962C8B-B14F-4D97-AF65-F5344CB8AC3E}">
        <p14:creationId xmlns="" xmlns:p14="http://schemas.microsoft.com/office/powerpoint/2010/main" val="104093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bwMode="auto">
          <a:noFill/>
          <a:ln>
            <a:solidFill>
              <a:srgbClr val="000000"/>
            </a:solidFill>
            <a:miter lim="800000"/>
            <a:headEnd/>
            <a:tailEnd/>
          </a:ln>
        </p:spPr>
      </p:sp>
      <p:sp>
        <p:nvSpPr>
          <p:cNvPr id="921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922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4F18BC-3300-4B4A-9786-19D073056E66}" type="slidenum">
              <a:rPr lang="zh-CN" altLang="en-US" smtClean="0"/>
              <a:pPr/>
              <a:t>2</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xmlns:mc="http://schemas.openxmlformats.org/markup-compatibility/2006" val="FFFFFF" mc:Ignorable=""/>
                </a:solidFill>
              </a14:hiddenFill>
            </a:ext>
            <a:ext uri="{91240B29-F687-4F45-9708-019B960494DF}">
              <a14:hiddenLine xmlns="" xmlns:a14="http://schemas.microsoft.com/office/drawing/2010/main" w="9525">
                <a:solidFill>
                  <a:srgbClr xmlns:mc="http://schemas.openxmlformats.org/markup-compatibility/2006" val="000000" mc:Ignorable=""/>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AB2A3F2-D9E4-40B7-8936-2EFD93C1150B}" type="slidenum">
              <a:rPr lang="ja-JP" altLang="en-US" sz="1200"/>
              <a:pPr/>
              <a:t>3</a:t>
            </a:fld>
            <a:endParaRPr lang="en-US" altLang="ja-JP" sz="12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 xmlns:a14="http://schemas.microsoft.com/office/drawing/2010/main">
                <a:solidFill>
                  <a:srgbClr xmlns:mc="http://schemas.openxmlformats.org/markup-compatibility/2006" val="FFFFFF" mc:Ignorable=""/>
                </a:solidFill>
              </a14:hiddenFill>
            </a:ext>
            <a:ext uri="{91240B29-F687-4F45-9708-019B960494DF}">
              <a14:hiddenLine xmlns="" xmlns:a14="http://schemas.microsoft.com/office/drawing/2010/main" w="9525">
                <a:solidFill>
                  <a:srgbClr xmlns:mc="http://schemas.openxmlformats.org/markup-compatibility/2006" val="000000" mc:Ignorable=""/>
                </a:solidFill>
                <a:miter lim="800000"/>
                <a:headEnd/>
                <a:tailEnd/>
              </a14:hiddenLine>
            </a:ext>
          </a:extLst>
        </p:spPr>
        <p:txBody>
          <a:bodyPr/>
          <a:lstStyle/>
          <a:p>
            <a:pPr eaLnBrk="1" hangingPunct="1"/>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smtClean="0"/>
              <a:t>单击此处编辑母版标题样式</a:t>
            </a:r>
            <a:endParaRPr lang="zh-CN" altLang="en-US"/>
          </a:p>
        </p:txBody>
      </p:sp>
      <p:sp>
        <p:nvSpPr>
          <p:cNvPr id="307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xfrm>
            <a:off x="301625" y="6121400"/>
            <a:ext cx="2289175" cy="476250"/>
          </a:xfrm>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xfrm>
            <a:off x="3124200" y="6121400"/>
            <a:ext cx="2895600" cy="476250"/>
          </a:xfrm>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xfrm>
            <a:off x="6553200" y="6121400"/>
            <a:ext cx="2289175" cy="476250"/>
          </a:xfrm>
        </p:spPr>
        <p:txBody>
          <a:bodyPr/>
          <a:lstStyle>
            <a:lvl1pPr>
              <a:defRPr/>
            </a:lvl1pPr>
          </a:lstStyle>
          <a:p>
            <a:pPr>
              <a:defRPr/>
            </a:pPr>
            <a:fld id="{E3889137-7667-4900-8A77-021BF7DE781E}"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79D98F0C-ACD7-47A4-A1F3-811A989E7788}"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381000"/>
            <a:ext cx="2135187" cy="5641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381000"/>
            <a:ext cx="6253163" cy="56419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4B76A5B-8C50-442D-AA17-68A170C5D988}"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DE90478-0002-4453-A7ED-4F7CE926FA55}"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F46B316-E839-4F7B-BDCB-2F020355CE43}"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F1D58E2A-5C1D-4847-9CEF-E3FD0DF86138}"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CB7D89A5-D7E3-46D5-B423-586DA69E5CFA}"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94EA3B96-B34E-4862-9849-B27E9A32EE57}"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55190F60-CCFB-4BFB-9A27-AAD25D6B6B61}"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6D3D2462-3973-4F99-B094-D72B6FC0FC08}"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005B79A4-86C8-4A78-A85E-07C7A56D4380}"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bright="2200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381000"/>
            <a:ext cx="8540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1"/>
          </p:nvPr>
        </p:nvSpPr>
        <p:spPr bwMode="auto">
          <a:xfrm>
            <a:off x="301625" y="1752600"/>
            <a:ext cx="8540750" cy="4270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301625"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1722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pPr>
              <a:defRPr/>
            </a:pPr>
            <a:fld id="{DBED2DDB-EE26-42D2-9FD8-4FF159EA28FA}"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Font typeface="Wingdings" pitchFamily="2" charset="2"/>
        <a:buChar char="§"/>
        <a:defRPr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115000"/>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Font typeface="Wingdings"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6" name="Group 44"/>
          <p:cNvGraphicFramePr>
            <a:graphicFrameLocks noGrp="1"/>
          </p:cNvGraphicFramePr>
          <p:nvPr>
            <p:extLst>
              <p:ext uri="{D42A27DB-BD31-4B8C-83A1-F6EECF244321}">
                <p14:modId xmlns="" xmlns:p14="http://schemas.microsoft.com/office/powerpoint/2010/main" val="974389062"/>
              </p:ext>
            </p:extLst>
          </p:nvPr>
        </p:nvGraphicFramePr>
        <p:xfrm>
          <a:off x="179388" y="290513"/>
          <a:ext cx="6192837" cy="1676400"/>
        </p:xfrm>
        <a:graphic>
          <a:graphicData uri="http://schemas.openxmlformats.org/drawingml/2006/table">
            <a:tbl>
              <a:tblPr/>
              <a:tblGrid>
                <a:gridCol w="1755775"/>
                <a:gridCol w="4437062"/>
              </a:tblGrid>
              <a:tr h="18097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DOCUMENT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GSC15-CL-04</a:t>
                      </a:r>
                      <a:endParaRPr kumimoji="0" lang="en-US" altLang="ja-JP" sz="1600" b="0" i="0" u="none" strike="noStrike" cap="none" normalizeH="0" baseline="0" dirty="0" smtClean="0">
                        <a:ln>
                          <a:noFill/>
                        </a:ln>
                        <a:solidFill>
                          <a:schemeClr val="tx1"/>
                        </a:solidFill>
                        <a:effectLst/>
                        <a:latin typeface="Verdana"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FOR: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Presentation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CCSA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60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AGENDA 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kern="1200" cap="none" normalizeH="0" baseline="0" dirty="0" smtClean="0">
                          <a:ln>
                            <a:noFill/>
                          </a:ln>
                          <a:solidFill>
                            <a:schemeClr val="tx1"/>
                          </a:solidFill>
                          <a:effectLst/>
                          <a:latin typeface="Verdana" pitchFamily="34" charset="0"/>
                          <a:ea typeface="MS PGothic" pitchFamily="34" charset="-128"/>
                          <a:cs typeface="+mn-cs"/>
                        </a:rPr>
                        <a:t>Closing Plenary, 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002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pitchFamily="34" charset="-128"/>
                        </a:rPr>
                        <a:t>CONTACT(S):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liuduo@mail.ritt.com.cn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094" name="Text Box 9"/>
          <p:cNvSpPr txBox="1">
            <a:spLocks noChangeArrowheads="1"/>
          </p:cNvSpPr>
          <p:nvPr/>
        </p:nvSpPr>
        <p:spPr bwMode="auto">
          <a:xfrm>
            <a:off x="979488" y="2508250"/>
            <a:ext cx="7416800" cy="584200"/>
          </a:xfrm>
          <a:prstGeom prst="rect">
            <a:avLst/>
          </a:prstGeom>
          <a:noFill/>
          <a:ln w="9525">
            <a:noFill/>
            <a:miter lim="800000"/>
            <a:headEnd/>
            <a:tailEnd/>
          </a:ln>
        </p:spPr>
        <p:txBody>
          <a:bodyPr>
            <a:spAutoFit/>
          </a:bodyPr>
          <a:lstStyle/>
          <a:p>
            <a:pPr algn="ctr">
              <a:spcBef>
                <a:spcPct val="50000"/>
              </a:spcBef>
            </a:pPr>
            <a:r>
              <a:rPr lang="en-US" altLang="zh-CN" sz="3200" b="1"/>
              <a:t>GTSC-8 Summary Report</a:t>
            </a:r>
            <a:endParaRPr lang="zh-CN" altLang="en-US" sz="3200" b="1"/>
          </a:p>
        </p:txBody>
      </p:sp>
      <p:sp>
        <p:nvSpPr>
          <p:cNvPr id="8" name="Rectangle 11"/>
          <p:cNvSpPr txBox="1">
            <a:spLocks noChangeArrowheads="1"/>
          </p:cNvSpPr>
          <p:nvPr/>
        </p:nvSpPr>
        <p:spPr bwMode="auto">
          <a:xfrm>
            <a:off x="1331913" y="3286125"/>
            <a:ext cx="6400800" cy="1008063"/>
          </a:xfrm>
          <a:prstGeom prst="rect">
            <a:avLst/>
          </a:prstGeom>
          <a:noFill/>
          <a:ln w="9525">
            <a:noFill/>
            <a:miter lim="800000"/>
            <a:headEnd/>
            <a:tailEnd/>
          </a:ln>
        </p:spPr>
        <p:txBody>
          <a:bodyPr/>
          <a:lstStyle/>
          <a:p>
            <a:pPr marL="342900" indent="-342900" algn="ctr">
              <a:lnSpc>
                <a:spcPct val="90000"/>
              </a:lnSpc>
              <a:spcBef>
                <a:spcPct val="20000"/>
              </a:spcBef>
              <a:defRPr/>
            </a:pPr>
            <a:r>
              <a:rPr lang="en-GB" altLang="zh-CN" sz="2800" b="1" dirty="0">
                <a:latin typeface="+mn-lt"/>
                <a:ea typeface="+mn-ea"/>
              </a:rPr>
              <a:t>Duo Liu</a:t>
            </a:r>
          </a:p>
          <a:p>
            <a:pPr marL="342900" indent="-342900" algn="ctr">
              <a:lnSpc>
                <a:spcPct val="90000"/>
              </a:lnSpc>
              <a:spcBef>
                <a:spcPct val="20000"/>
              </a:spcBef>
              <a:defRPr/>
            </a:pPr>
            <a:r>
              <a:rPr lang="en-GB" altLang="zh-CN" sz="2800" b="1" dirty="0">
                <a:latin typeface="+mn-lt"/>
                <a:ea typeface="+mn-ea"/>
              </a:rPr>
              <a:t>GTSC-8 Chair</a:t>
            </a:r>
          </a:p>
        </p:txBody>
      </p:sp>
      <p:sp>
        <p:nvSpPr>
          <p:cNvPr id="3096" name="Text Box 9"/>
          <p:cNvSpPr txBox="1">
            <a:spLocks noChangeArrowheads="1"/>
          </p:cNvSpPr>
          <p:nvPr/>
        </p:nvSpPr>
        <p:spPr bwMode="auto">
          <a:xfrm>
            <a:off x="827088" y="5445125"/>
            <a:ext cx="7416800" cy="946150"/>
          </a:xfrm>
          <a:prstGeom prst="rect">
            <a:avLst/>
          </a:prstGeom>
          <a:noFill/>
          <a:ln w="9525">
            <a:noFill/>
            <a:miter lim="800000"/>
            <a:headEnd/>
            <a:tailEnd/>
          </a:ln>
        </p:spPr>
        <p:txBody>
          <a:bodyPr>
            <a:spAutoFit/>
          </a:bodyPr>
          <a:lstStyle/>
          <a:p>
            <a:pPr algn="ctr">
              <a:spcBef>
                <a:spcPct val="50000"/>
              </a:spcBef>
            </a:pPr>
            <a:r>
              <a:rPr lang="en-US" altLang="zh-CN" sz="2800" b="1"/>
              <a:t>Global Standards Collaboration (GSC)  GSC-15</a:t>
            </a:r>
            <a:endParaRPr lang="zh-CN" altLang="en-US"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rrowheads="1"/>
          </p:cNvSpPr>
          <p:nvPr>
            <p:ph type="title"/>
          </p:nvPr>
        </p:nvSpPr>
        <p:spPr/>
        <p:txBody>
          <a:bodyPr/>
          <a:lstStyle/>
          <a:p>
            <a:pPr eaLnBrk="1" hangingPunct="1">
              <a:defRPr/>
            </a:pPr>
            <a:r>
              <a:rPr lang="en-US" altLang="zh-CN" sz="3600" b="1" dirty="0" smtClean="0">
                <a:solidFill>
                  <a:schemeClr val="tx1"/>
                </a:solidFill>
                <a:latin typeface="+mn-lt"/>
                <a:cs typeface="+mn-cs"/>
              </a:rPr>
              <a:t>Meeting Overview</a:t>
            </a:r>
            <a:endParaRPr lang="zh-CN" altLang="zh-CN" sz="3600" b="1" dirty="0" smtClean="0">
              <a:solidFill>
                <a:schemeClr val="tx1"/>
              </a:solidFill>
              <a:latin typeface="+mn-lt"/>
              <a:cs typeface="+mn-cs"/>
            </a:endParaRPr>
          </a:p>
        </p:txBody>
      </p:sp>
      <p:sp>
        <p:nvSpPr>
          <p:cNvPr id="4099" name="Rectangle 3"/>
          <p:cNvSpPr>
            <a:spLocks noGrp="1" noRot="1" noChangeArrowheads="1"/>
          </p:cNvSpPr>
          <p:nvPr>
            <p:ph idx="1"/>
          </p:nvPr>
        </p:nvSpPr>
        <p:spPr/>
        <p:txBody>
          <a:bodyPr/>
          <a:lstStyle/>
          <a:p>
            <a:r>
              <a:rPr lang="en-US" altLang="zh-CN" sz="2800" dirty="0" smtClean="0"/>
              <a:t>Up to 52 attendees </a:t>
            </a:r>
          </a:p>
          <a:p>
            <a:r>
              <a:rPr lang="en-US" altLang="zh-CN" sz="2800" dirty="0" smtClean="0"/>
              <a:t>16 input documents</a:t>
            </a:r>
          </a:p>
          <a:p>
            <a:r>
              <a:rPr lang="en-US" altLang="zh-CN" sz="2800" dirty="0" smtClean="0"/>
              <a:t>GTSC-7(ITU) meeting report is noted</a:t>
            </a:r>
          </a:p>
          <a:p>
            <a:pPr>
              <a:lnSpc>
                <a:spcPct val="90000"/>
              </a:lnSpc>
            </a:pPr>
            <a:r>
              <a:rPr lang="en-GB" altLang="zh-CN" dirty="0" smtClean="0"/>
              <a:t>Three High Interest Subjects, with revisions of respective Resolutions</a:t>
            </a:r>
          </a:p>
          <a:p>
            <a:pPr lvl="1">
              <a:lnSpc>
                <a:spcPct val="90000"/>
              </a:lnSpc>
            </a:pPr>
            <a:r>
              <a:rPr lang="en-US" altLang="zh-CN" dirty="0" smtClean="0"/>
              <a:t>NGN – General (ETSI) (GSC-15/10) </a:t>
            </a:r>
          </a:p>
          <a:p>
            <a:pPr lvl="1">
              <a:lnSpc>
                <a:spcPct val="90000"/>
              </a:lnSpc>
            </a:pPr>
            <a:r>
              <a:rPr lang="en-US" altLang="zh-CN" dirty="0" err="1" smtClean="0"/>
              <a:t>Cybersecurity</a:t>
            </a:r>
            <a:r>
              <a:rPr lang="en-US" altLang="zh-CN" dirty="0" smtClean="0"/>
              <a:t> (ATIS) ) (GSC-15/11)</a:t>
            </a:r>
          </a:p>
          <a:p>
            <a:pPr lvl="1">
              <a:lnSpc>
                <a:spcPct val="90000"/>
              </a:lnSpc>
            </a:pPr>
            <a:r>
              <a:rPr lang="en-US" altLang="zh-CN" dirty="0" smtClean="0"/>
              <a:t>Home Networking (ITU) (GSC-15/12)</a:t>
            </a:r>
          </a:p>
          <a:p>
            <a:pPr lvl="1">
              <a:lnSpc>
                <a:spcPct val="90000"/>
              </a:lnSpc>
            </a:pPr>
            <a:endParaRPr lang="en-US" altLang="zh-CN" dirty="0" smtClean="0"/>
          </a:p>
          <a:p>
            <a:pPr lvl="1">
              <a:lnSpc>
                <a:spcPct val="90000"/>
              </a:lnSpc>
            </a:pPr>
            <a:endParaRPr lang="en-US" altLang="zh-CN" dirty="0" smtClean="0"/>
          </a:p>
          <a:p>
            <a:pPr lvl="1">
              <a:lnSpc>
                <a:spcPct val="90000"/>
              </a:lnSpc>
            </a:pPr>
            <a:endParaRPr lang="zh-CN" altLang="zh-CN" dirty="0" smtClean="0"/>
          </a:p>
        </p:txBody>
      </p:sp>
      <p:sp>
        <p:nvSpPr>
          <p:cNvPr id="4100" name="灯片编号占位符 3"/>
          <p:cNvSpPr>
            <a:spLocks noGrp="1"/>
          </p:cNvSpPr>
          <p:nvPr>
            <p:ph type="sldNum" sz="quarter" idx="12"/>
          </p:nvPr>
        </p:nvSpPr>
        <p:spPr>
          <a:xfrm>
            <a:off x="7010400" y="6381750"/>
            <a:ext cx="2133600" cy="476250"/>
          </a:xfrm>
          <a:noFill/>
        </p:spPr>
        <p:txBody>
          <a:bodyPr/>
          <a:lstStyle/>
          <a:p>
            <a:fld id="{6D04399B-B856-4E29-8429-C920AD7D4EB9}" type="slidenum">
              <a:rPr lang="en-US" altLang="zh-CN" smtClean="0">
                <a:ea typeface="宋体" charset="-122"/>
              </a:rPr>
              <a:pPr/>
              <a:t>2</a:t>
            </a:fld>
            <a:endParaRPr lang="en-US" altLang="zh-CN" smtClean="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a:ln/>
          <a:extLst>
            <a:ext uri="{909E8E84-426E-40DD-AFC4-6F175D3DCCD1}">
              <a14:hiddenFill xmlns="" xmlns:a14="http://schemas.microsoft.com/office/drawing/2010/main">
                <a:solidFill>
                  <a:srgbClr xmlns:mc="http://schemas.openxmlformats.org/markup-compatibility/2006" val="FFFFFF" mc:Ignorable=""/>
                </a:solidFill>
              </a14:hiddenFill>
            </a:ext>
            <a:ext uri="{91240B29-F687-4F45-9708-019B960494DF}">
              <a14:hiddenLine xmlns="" xmlns:a14="http://schemas.microsoft.com/office/drawing/2010/main" w="9525">
                <a:solidFill>
                  <a:srgbClr xmlns:mc="http://schemas.openxmlformats.org/markup-compatibility/2006" val="000000" mc:Ignorable=""/>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CFA70D0A-E4EE-4648-B835-A5CBE7971674}" type="slidenum">
              <a:rPr lang="ja-JP" altLang="en-US" sz="1400"/>
              <a:pPr/>
              <a:t>3</a:t>
            </a:fld>
            <a:endParaRPr lang="en-US" altLang="ja-JP" sz="1400"/>
          </a:p>
        </p:txBody>
      </p:sp>
      <p:sp>
        <p:nvSpPr>
          <p:cNvPr id="3075" name="Rectangle 7"/>
          <p:cNvSpPr>
            <a:spLocks noGrp="1" noChangeArrowheads="1"/>
          </p:cNvSpPr>
          <p:nvPr>
            <p:ph type="title"/>
          </p:nvPr>
        </p:nvSpPr>
        <p:spPr>
          <a:xfrm>
            <a:off x="567754" y="53752"/>
            <a:ext cx="8540750" cy="1143000"/>
          </a:xfrm>
        </p:spPr>
        <p:txBody>
          <a:bodyPr/>
          <a:lstStyle/>
          <a:p>
            <a:r>
              <a:rPr lang="en-US" altLang="ja-JP" sz="3600" b="1" dirty="0">
                <a:solidFill>
                  <a:schemeClr val="tx1"/>
                </a:solidFill>
                <a:ea typeface="ＭＳ Ｐゴシック" pitchFamily="34" charset="-128"/>
              </a:rPr>
              <a:t>NGN (ETSI) </a:t>
            </a:r>
          </a:p>
        </p:txBody>
      </p:sp>
      <p:sp>
        <p:nvSpPr>
          <p:cNvPr id="3076" name="Rectangle 2"/>
          <p:cNvSpPr>
            <a:spLocks noGrp="1" noChangeArrowheads="1"/>
          </p:cNvSpPr>
          <p:nvPr>
            <p:ph type="body" idx="1"/>
          </p:nvPr>
        </p:nvSpPr>
        <p:spPr>
          <a:xfrm>
            <a:off x="395536" y="863997"/>
            <a:ext cx="8507413" cy="6021387"/>
          </a:xfrm>
        </p:spPr>
        <p:txBody>
          <a:bodyPr/>
          <a:lstStyle/>
          <a:p>
            <a:pPr>
              <a:lnSpc>
                <a:spcPct val="80000"/>
              </a:lnSpc>
            </a:pPr>
            <a:r>
              <a:rPr lang="en-US" altLang="zh-CN" sz="1600" b="1" dirty="0" smtClean="0">
                <a:ea typeface="宋体" charset="-122"/>
              </a:rPr>
              <a:t>Presentations</a:t>
            </a:r>
          </a:p>
          <a:p>
            <a:pPr lvl="1">
              <a:lnSpc>
                <a:spcPct val="80000"/>
              </a:lnSpc>
            </a:pPr>
            <a:r>
              <a:rPr lang="en-US" altLang="ja-JP" sz="1600" dirty="0" smtClean="0">
                <a:ea typeface="宋体" charset="-122"/>
              </a:rPr>
              <a:t>GSC1</a:t>
            </a:r>
            <a:r>
              <a:rPr lang="en-US" altLang="ja-JP" sz="1600" dirty="0" smtClean="0">
                <a:ea typeface="ＭＳ Ｐゴシック" pitchFamily="34" charset="-128"/>
              </a:rPr>
              <a:t>5</a:t>
            </a:r>
            <a:r>
              <a:rPr lang="en-US" altLang="ja-JP" sz="1600" dirty="0" smtClean="0">
                <a:ea typeface="宋体" charset="-122"/>
              </a:rPr>
              <a:t>-GTSC8-02, -03, -04, -05, -12, -15</a:t>
            </a:r>
            <a:endParaRPr lang="en-US" altLang="zh-CN" sz="1600" dirty="0" smtClean="0">
              <a:ea typeface="宋体" charset="-122"/>
            </a:endParaRPr>
          </a:p>
          <a:p>
            <a:pPr>
              <a:lnSpc>
                <a:spcPct val="80000"/>
              </a:lnSpc>
              <a:spcBef>
                <a:spcPct val="40000"/>
              </a:spcBef>
            </a:pPr>
            <a:r>
              <a:rPr lang="en-US" altLang="zh-CN" sz="1600" b="1" dirty="0" smtClean="0">
                <a:ea typeface="宋体" charset="-122"/>
              </a:rPr>
              <a:t>Summary</a:t>
            </a:r>
          </a:p>
          <a:p>
            <a:pPr lvl="1">
              <a:lnSpc>
                <a:spcPct val="85000"/>
              </a:lnSpc>
            </a:pPr>
            <a:r>
              <a:rPr lang="en-US" altLang="ja-JP" sz="1400" dirty="0" smtClean="0">
                <a:ea typeface="ＭＳ Ｐゴシック" pitchFamily="34" charset="-128"/>
              </a:rPr>
              <a:t>ATIS provided an overview of their multi-faceted NGN activities, and stressed the need for interoperability and service/network convergence, with specific attention to policy architecture. </a:t>
            </a:r>
          </a:p>
          <a:p>
            <a:pPr lvl="1">
              <a:lnSpc>
                <a:spcPct val="85000"/>
              </a:lnSpc>
            </a:pPr>
            <a:r>
              <a:rPr lang="en-US" altLang="ja-JP" sz="1400" dirty="0" smtClean="0">
                <a:ea typeface="ＭＳ Ｐゴシック" pitchFamily="34" charset="-128"/>
              </a:rPr>
              <a:t>CCSA described their progress in further developing the NGN, and enlarging its scope, including further convergence towards unified and ubiquitous networks.</a:t>
            </a:r>
          </a:p>
          <a:p>
            <a:pPr lvl="1">
              <a:lnSpc>
                <a:spcPct val="85000"/>
              </a:lnSpc>
            </a:pPr>
            <a:r>
              <a:rPr lang="en-US" altLang="ja-JP" sz="1400" dirty="0" smtClean="0">
                <a:ea typeface="ＭＳ Ｐゴシック" pitchFamily="34" charset="-128"/>
              </a:rPr>
              <a:t>ETSI reviewed the activities of the ATTM and TISPAN committees, describing completion of the current Release work, and moving towards a focus on the NGN as network for emerging applications and traffic sources.</a:t>
            </a:r>
          </a:p>
          <a:p>
            <a:pPr lvl="1">
              <a:lnSpc>
                <a:spcPct val="85000"/>
              </a:lnSpc>
            </a:pPr>
            <a:r>
              <a:rPr lang="en-US" altLang="ja-JP" sz="1400" dirty="0" smtClean="0">
                <a:ea typeface="ＭＳ Ｐゴシック" pitchFamily="34" charset="-128"/>
              </a:rPr>
              <a:t>ITU highlighted the testing initiatives ongoing and planned for both NGN and IPTV, and their focus on “</a:t>
            </a:r>
            <a:r>
              <a:rPr lang="en-US" altLang="zh-CN" sz="1400" dirty="0" smtClean="0">
                <a:ea typeface="宋体" charset="-122"/>
              </a:rPr>
              <a:t>the beyond of NGN”, including Future Networks, Ubiquitous Networking, and the Internet of Things.</a:t>
            </a:r>
            <a:endParaRPr lang="en-US" altLang="ja-JP" sz="1400" dirty="0" smtClean="0">
              <a:ea typeface="ＭＳ Ｐゴシック" pitchFamily="34" charset="-128"/>
            </a:endParaRPr>
          </a:p>
          <a:p>
            <a:pPr lvl="1">
              <a:lnSpc>
                <a:spcPct val="85000"/>
              </a:lnSpc>
            </a:pPr>
            <a:r>
              <a:rPr lang="en-US" altLang="ja-JP" sz="1400" dirty="0" smtClean="0">
                <a:ea typeface="ＭＳ Ｐゴシック" pitchFamily="34" charset="-128"/>
              </a:rPr>
              <a:t>TTC described their new work area for NGN interoperability, and development of  conformance and interoperability testing documents. TTC offered to share experiences and invited technical interaction with other SDOs . </a:t>
            </a:r>
          </a:p>
          <a:p>
            <a:pPr lvl="1">
              <a:lnSpc>
                <a:spcPct val="85000"/>
              </a:lnSpc>
            </a:pPr>
            <a:r>
              <a:rPr lang="en-US" altLang="ja-JP" sz="1400" dirty="0" smtClean="0">
                <a:ea typeface="ＭＳ Ｐゴシック" pitchFamily="34" charset="-128"/>
              </a:rPr>
              <a:t>The CJK </a:t>
            </a:r>
            <a:r>
              <a:rPr lang="en-US" altLang="ja-JP" sz="1400" dirty="0" err="1" smtClean="0">
                <a:ea typeface="ＭＳ Ｐゴシック" pitchFamily="34" charset="-128"/>
              </a:rPr>
              <a:t>Testbed</a:t>
            </a:r>
            <a:r>
              <a:rPr lang="en-US" altLang="ja-JP" sz="1400" dirty="0" smtClean="0">
                <a:ea typeface="ＭＳ Ｐゴシック" pitchFamily="34" charset="-128"/>
              </a:rPr>
              <a:t> Ad-hoc Group (CCSA, TTA, TTC) presented an overview of their test environment. Inquiries on the </a:t>
            </a:r>
            <a:r>
              <a:rPr lang="en-US" altLang="ja-JP" sz="1400" dirty="0" err="1" smtClean="0">
                <a:ea typeface="ＭＳ Ｐゴシック" pitchFamily="34" charset="-128"/>
              </a:rPr>
              <a:t>testbed</a:t>
            </a:r>
            <a:r>
              <a:rPr lang="en-US" altLang="ja-JP" sz="1400" dirty="0" smtClean="0">
                <a:ea typeface="ＭＳ Ｐゴシック" pitchFamily="34" charset="-128"/>
              </a:rPr>
              <a:t> and on availability of tools are welcome.</a:t>
            </a:r>
          </a:p>
          <a:p>
            <a:pPr>
              <a:lnSpc>
                <a:spcPct val="80000"/>
              </a:lnSpc>
              <a:spcBef>
                <a:spcPct val="40000"/>
              </a:spcBef>
            </a:pPr>
            <a:r>
              <a:rPr lang="en-US" altLang="zh-CN" sz="1600" b="1" dirty="0" smtClean="0">
                <a:ea typeface="宋体" charset="-122"/>
              </a:rPr>
              <a:t>Resolution</a:t>
            </a:r>
            <a:endParaRPr lang="en-US" altLang="zh-CN" sz="1600" i="1" dirty="0" smtClean="0">
              <a:ea typeface="宋体" charset="-122"/>
            </a:endParaRPr>
          </a:p>
          <a:p>
            <a:pPr lvl="1">
              <a:lnSpc>
                <a:spcPct val="80000"/>
              </a:lnSpc>
              <a:spcBef>
                <a:spcPct val="40000"/>
              </a:spcBef>
            </a:pPr>
            <a:r>
              <a:rPr lang="en-US" altLang="zh-CN" sz="1400" dirty="0" smtClean="0">
                <a:ea typeface="宋体" charset="-122"/>
              </a:rPr>
              <a:t>It is proposed that the existing Resolution GSC14/10 regarding the NGN will be extended with </a:t>
            </a:r>
            <a:r>
              <a:rPr lang="en-US" altLang="zh-CN" sz="1400" b="1" dirty="0" smtClean="0">
                <a:ea typeface="宋体" charset="-122"/>
              </a:rPr>
              <a:t>revisions</a:t>
            </a:r>
            <a:r>
              <a:rPr lang="en-US" altLang="zh-CN" sz="1400" dirty="0" smtClean="0">
                <a:ea typeface="宋体" charset="-122"/>
              </a:rPr>
              <a:t>, and provided to the Plenary as GSC-15-RES-10</a:t>
            </a:r>
          </a:p>
          <a:p>
            <a:pPr lvl="1">
              <a:lnSpc>
                <a:spcPct val="80000"/>
              </a:lnSpc>
              <a:spcBef>
                <a:spcPct val="40000"/>
              </a:spcBef>
            </a:pPr>
            <a:r>
              <a:rPr lang="en-US" altLang="zh-CN" sz="1300" dirty="0" smtClean="0">
                <a:solidFill>
                  <a:schemeClr val="tx1"/>
                </a:solidFill>
                <a:ea typeface="宋体" charset="-122"/>
              </a:rPr>
              <a:t>Under “Resolves”  2)  “to promote globally consistent standards ...&lt;snip&gt;” - add: </a:t>
            </a:r>
            <a:endParaRPr lang="en-US" altLang="zh-CN" sz="1300" dirty="0" smtClean="0">
              <a:solidFill>
                <a:srgbClr val="0000FF"/>
              </a:solidFill>
              <a:ea typeface="宋体" charset="-122"/>
            </a:endParaRPr>
          </a:p>
          <a:p>
            <a:pPr marL="914400" lvl="2" indent="-165100">
              <a:lnSpc>
                <a:spcPct val="80000"/>
              </a:lnSpc>
              <a:spcBef>
                <a:spcPct val="40000"/>
              </a:spcBef>
              <a:buFontTx/>
              <a:buNone/>
            </a:pPr>
            <a:r>
              <a:rPr lang="en-US" altLang="zh-CN" sz="1300" dirty="0" smtClean="0">
                <a:solidFill>
                  <a:srgbClr val="0000FF"/>
                </a:solidFill>
                <a:ea typeface="宋体" charset="-122"/>
              </a:rPr>
              <a:t>•	</a:t>
            </a:r>
            <a:r>
              <a:rPr lang="en-US" altLang="zh-CN" sz="1300" dirty="0" smtClean="0">
                <a:ea typeface="宋体" charset="-122"/>
              </a:rPr>
              <a:t>utilization of the NGN for emerging applications and traffic sources including: machine-to-machine, Internet of Things, smart grid, intelligent transport systems; and</a:t>
            </a:r>
          </a:p>
          <a:p>
            <a:pPr marL="914400" lvl="2" indent="-165100">
              <a:lnSpc>
                <a:spcPct val="80000"/>
              </a:lnSpc>
              <a:spcBef>
                <a:spcPct val="40000"/>
              </a:spcBef>
              <a:buFontTx/>
              <a:buNone/>
            </a:pPr>
            <a:r>
              <a:rPr lang="en-US" altLang="zh-CN" sz="1300" dirty="0" smtClean="0">
                <a:ea typeface="宋体" charset="-122"/>
              </a:rPr>
              <a:t>•	address the need for providing additional services via the NGN, including IPTV (IMS-based and non-IMS) and , Content Distribution Networks (CDN), Cloud and Service-Oriented Networks.</a:t>
            </a:r>
            <a:endParaRPr lang="en-US" altLang="zh-CN" sz="1300" b="1" dirty="0" smtClean="0">
              <a:ea typeface="宋体" charset="-122"/>
            </a:endParaRPr>
          </a:p>
          <a:p>
            <a:pPr>
              <a:lnSpc>
                <a:spcPct val="80000"/>
              </a:lnSpc>
            </a:pPr>
            <a:endParaRPr lang="en-US" altLang="ko-KR" sz="1800" i="1" dirty="0" smtClean="0">
              <a:ea typeface="Gulim" pitchFamily="34" charset="-127"/>
            </a:endParaRPr>
          </a:p>
        </p:txBody>
      </p:sp>
    </p:spTree>
    <p:extLst>
      <p:ext uri="{BB962C8B-B14F-4D97-AF65-F5344CB8AC3E}">
        <p14:creationId xmlns="" xmlns:p14="http://schemas.microsoft.com/office/powerpoint/2010/main" val="417053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301625" y="201613"/>
            <a:ext cx="8540750" cy="850900"/>
          </a:xfrm>
        </p:spPr>
        <p:txBody>
          <a:bodyPr/>
          <a:lstStyle/>
          <a:p>
            <a:r>
              <a:rPr lang="en-US" altLang="ja-JP" sz="3600" b="1" dirty="0" err="1" smtClean="0">
                <a:solidFill>
                  <a:schemeClr val="tx1"/>
                </a:solidFill>
                <a:ea typeface="ＭＳ Ｐゴシック" pitchFamily="34" charset="-128"/>
              </a:rPr>
              <a:t>Cybersecurity</a:t>
            </a:r>
            <a:r>
              <a:rPr lang="en-US" altLang="ja-JP" sz="3600" b="1" dirty="0" smtClean="0">
                <a:solidFill>
                  <a:schemeClr val="tx1"/>
                </a:solidFill>
                <a:ea typeface="ＭＳ Ｐゴシック" pitchFamily="34" charset="-128"/>
              </a:rPr>
              <a:t> (ATIS)</a:t>
            </a:r>
          </a:p>
        </p:txBody>
      </p:sp>
      <p:sp>
        <p:nvSpPr>
          <p:cNvPr id="22530" name="Rectangle 3"/>
          <p:cNvSpPr>
            <a:spLocks noGrp="1" noRot="1" noChangeArrowheads="1"/>
          </p:cNvSpPr>
          <p:nvPr>
            <p:ph type="body" idx="4294967295"/>
          </p:nvPr>
        </p:nvSpPr>
        <p:spPr>
          <a:xfrm>
            <a:off x="179388" y="980653"/>
            <a:ext cx="8713787" cy="5400675"/>
          </a:xfrm>
        </p:spPr>
        <p:txBody>
          <a:bodyPr/>
          <a:lstStyle/>
          <a:p>
            <a:pPr>
              <a:lnSpc>
                <a:spcPct val="85000"/>
              </a:lnSpc>
              <a:defRPr/>
            </a:pPr>
            <a:r>
              <a:rPr lang="en-US" sz="1600" b="1" dirty="0" smtClean="0"/>
              <a:t>Presentations</a:t>
            </a:r>
          </a:p>
          <a:p>
            <a:pPr lvl="1">
              <a:lnSpc>
                <a:spcPct val="85000"/>
              </a:lnSpc>
              <a:defRPr/>
            </a:pPr>
            <a:r>
              <a:rPr lang="en-US" sz="1600" dirty="0" smtClean="0"/>
              <a:t>Contributions </a:t>
            </a:r>
            <a:r>
              <a:rPr lang="en-US" sz="1600" dirty="0" err="1" smtClean="0"/>
              <a:t>GSC15</a:t>
            </a:r>
            <a:r>
              <a:rPr lang="en-US" sz="1600" dirty="0" smtClean="0"/>
              <a:t>-</a:t>
            </a:r>
            <a:r>
              <a:rPr lang="en-US" sz="1600" dirty="0" err="1" smtClean="0"/>
              <a:t>GTSC8</a:t>
            </a:r>
            <a:r>
              <a:rPr lang="en-US" sz="1600" dirty="0" smtClean="0"/>
              <a:t>-06, -07, -10, -11 and -14(-10, -11 and -14 contained proposed updates to the existing Resolution)</a:t>
            </a:r>
          </a:p>
          <a:p>
            <a:pPr>
              <a:lnSpc>
                <a:spcPct val="85000"/>
              </a:lnSpc>
              <a:defRPr/>
            </a:pPr>
            <a:r>
              <a:rPr lang="en-US" sz="1600" b="1" dirty="0" smtClean="0"/>
              <a:t>Summary</a:t>
            </a:r>
          </a:p>
          <a:p>
            <a:pPr lvl="1">
              <a:lnSpc>
                <a:spcPct val="85000"/>
              </a:lnSpc>
              <a:defRPr/>
            </a:pPr>
            <a:r>
              <a:rPr lang="en-US" sz="1600" dirty="0" smtClean="0"/>
              <a:t>Cybersecurity continues to be one of the top priorities in the </a:t>
            </a:r>
            <a:r>
              <a:rPr lang="en-US" sz="1600" dirty="0" err="1" smtClean="0"/>
              <a:t>GSC</a:t>
            </a:r>
            <a:r>
              <a:rPr lang="en-US" sz="1600" dirty="0" smtClean="0"/>
              <a:t> members.</a:t>
            </a:r>
          </a:p>
          <a:p>
            <a:pPr lvl="1">
              <a:lnSpc>
                <a:spcPct val="85000"/>
              </a:lnSpc>
              <a:defRPr/>
            </a:pPr>
            <a:r>
              <a:rPr lang="en-US" sz="1600" dirty="0" smtClean="0"/>
              <a:t>Cloud Computing presents an added level of risk to data integrity, privacy and availability. However, it also offers additional opportunities in these areas as well.</a:t>
            </a:r>
          </a:p>
          <a:p>
            <a:pPr lvl="1">
              <a:lnSpc>
                <a:spcPct val="85000"/>
              </a:lnSpc>
              <a:defRPr/>
            </a:pPr>
            <a:r>
              <a:rPr lang="en-US" sz="1600" dirty="0" smtClean="0"/>
              <a:t>Countries/regions are developing and sharing best practices to address the </a:t>
            </a:r>
            <a:r>
              <a:rPr lang="en-US" sz="1600" dirty="0" err="1" smtClean="0"/>
              <a:t>cybersecurity</a:t>
            </a:r>
            <a:r>
              <a:rPr lang="en-US" sz="1600" dirty="0" smtClean="0"/>
              <a:t> challenges. This could be especially helpful to developing countries.</a:t>
            </a:r>
          </a:p>
          <a:p>
            <a:pPr lvl="1">
              <a:lnSpc>
                <a:spcPct val="85000"/>
              </a:lnSpc>
              <a:defRPr/>
            </a:pPr>
            <a:r>
              <a:rPr lang="en-US" sz="1600" dirty="0" smtClean="0"/>
              <a:t>The </a:t>
            </a:r>
            <a:r>
              <a:rPr lang="en-US" sz="1600" dirty="0" err="1" smtClean="0"/>
              <a:t>Cybex</a:t>
            </a:r>
            <a:r>
              <a:rPr lang="en-US" sz="1600" dirty="0" smtClean="0"/>
              <a:t> framework being developed in ITU-T </a:t>
            </a:r>
            <a:r>
              <a:rPr lang="en-US" sz="1600" dirty="0" err="1" smtClean="0"/>
              <a:t>SG</a:t>
            </a:r>
            <a:r>
              <a:rPr lang="en-US" sz="1600" dirty="0" smtClean="0"/>
              <a:t> 17 provides a model for</a:t>
            </a:r>
          </a:p>
          <a:p>
            <a:pPr marL="915988" lvl="2" indent="-115888">
              <a:spcBef>
                <a:spcPts val="200"/>
              </a:spcBef>
              <a:spcAft>
                <a:spcPts val="0"/>
              </a:spcAft>
              <a:buFont typeface="Courier New" pitchFamily="49" charset="0"/>
              <a:buChar char="o"/>
              <a:defRPr/>
            </a:pPr>
            <a:r>
              <a:rPr lang="en-US" sz="1600" dirty="0" smtClean="0">
                <a:ea typeface="Times New Roman"/>
              </a:rPr>
              <a:t> structuring information</a:t>
            </a:r>
          </a:p>
          <a:p>
            <a:pPr marL="915988" lvl="2" indent="-115888">
              <a:spcBef>
                <a:spcPts val="200"/>
              </a:spcBef>
              <a:spcAft>
                <a:spcPts val="0"/>
              </a:spcAft>
              <a:buFont typeface="Courier New" pitchFamily="49" charset="0"/>
              <a:buChar char="o"/>
              <a:defRPr/>
            </a:pPr>
            <a:r>
              <a:rPr lang="en-US" sz="1600" dirty="0" smtClean="0">
                <a:ea typeface="Times New Roman"/>
              </a:rPr>
              <a:t> identifying and discovering objects</a:t>
            </a:r>
          </a:p>
          <a:p>
            <a:pPr marL="915988" lvl="2" indent="-115888">
              <a:spcBef>
                <a:spcPts val="200"/>
              </a:spcBef>
              <a:spcAft>
                <a:spcPts val="0"/>
              </a:spcAft>
              <a:buFont typeface="Courier New" pitchFamily="49" charset="0"/>
              <a:buChar char="o"/>
              <a:defRPr/>
            </a:pPr>
            <a:r>
              <a:rPr lang="en-US" sz="1600" dirty="0" smtClean="0">
                <a:ea typeface="Times New Roman"/>
              </a:rPr>
              <a:t> requesting and responding with information</a:t>
            </a:r>
          </a:p>
          <a:p>
            <a:pPr marL="915988" lvl="2" indent="-115888">
              <a:spcBef>
                <a:spcPts val="200"/>
              </a:spcBef>
              <a:spcAft>
                <a:spcPts val="0"/>
              </a:spcAft>
              <a:buFont typeface="Courier New" pitchFamily="49" charset="0"/>
              <a:buChar char="o"/>
              <a:defRPr/>
            </a:pPr>
            <a:r>
              <a:rPr lang="en-US" sz="1600" dirty="0" smtClean="0">
                <a:ea typeface="Times New Roman"/>
              </a:rPr>
              <a:t> exchanging information over networks</a:t>
            </a:r>
          </a:p>
          <a:p>
            <a:pPr marL="915988" lvl="2" indent="-115888">
              <a:spcBef>
                <a:spcPts val="200"/>
              </a:spcBef>
              <a:spcAft>
                <a:spcPts val="0"/>
              </a:spcAft>
              <a:buFont typeface="Courier New" pitchFamily="49" charset="0"/>
              <a:buChar char="o"/>
              <a:defRPr/>
            </a:pPr>
            <a:r>
              <a:rPr lang="en-US" sz="1600" u="sng" dirty="0" smtClean="0">
                <a:ea typeface="Times New Roman"/>
              </a:rPr>
              <a:t> assured</a:t>
            </a:r>
            <a:r>
              <a:rPr lang="en-US" sz="1600" dirty="0" smtClean="0">
                <a:ea typeface="Times New Roman"/>
              </a:rPr>
              <a:t> </a:t>
            </a:r>
            <a:r>
              <a:rPr lang="en-US" sz="1600" dirty="0" err="1" smtClean="0">
                <a:ea typeface="Times New Roman"/>
              </a:rPr>
              <a:t>cybersecurity</a:t>
            </a:r>
            <a:r>
              <a:rPr lang="en-US" sz="1600" dirty="0" smtClean="0">
                <a:ea typeface="Times New Roman"/>
              </a:rPr>
              <a:t> information exchanges</a:t>
            </a:r>
          </a:p>
          <a:p>
            <a:pPr marL="800100" lvl="2">
              <a:spcBef>
                <a:spcPts val="0"/>
              </a:spcBef>
              <a:buFont typeface="Wingdings" pitchFamily="2" charset="2"/>
              <a:buNone/>
              <a:defRPr/>
            </a:pPr>
            <a:r>
              <a:rPr lang="en-US" sz="1600" dirty="0" smtClean="0"/>
              <a:t>The specifications are especially relevant to Computer Incident Response Teams (</a:t>
            </a:r>
            <a:r>
              <a:rPr lang="en-US" sz="1600" dirty="0" err="1" smtClean="0"/>
              <a:t>CIRTS</a:t>
            </a:r>
            <a:r>
              <a:rPr lang="en-US" sz="1600" dirty="0" smtClean="0"/>
              <a:t>), law enforcement and others that must exchange incident or related forensic information</a:t>
            </a:r>
          </a:p>
          <a:p>
            <a:pPr lvl="1">
              <a:lnSpc>
                <a:spcPct val="85000"/>
              </a:lnSpc>
              <a:defRPr/>
            </a:pPr>
            <a:r>
              <a:rPr lang="en-US" sz="1600" dirty="0" smtClean="0"/>
              <a:t>Effective cooperation and collaboration across the many organizations, including standards bodies, doing Cybersecurity work is essential. </a:t>
            </a:r>
          </a:p>
          <a:p>
            <a:pPr>
              <a:lnSpc>
                <a:spcPct val="85000"/>
              </a:lnSpc>
              <a:defRPr/>
            </a:pPr>
            <a:r>
              <a:rPr lang="en-US" sz="1600" b="1" dirty="0" smtClean="0"/>
              <a:t>Resolution</a:t>
            </a:r>
          </a:p>
          <a:p>
            <a:pPr lvl="1">
              <a:lnSpc>
                <a:spcPct val="85000"/>
              </a:lnSpc>
              <a:defRPr/>
            </a:pPr>
            <a:r>
              <a:rPr lang="en-US" sz="1600" dirty="0" smtClean="0"/>
              <a:t>Proposed revisions to Resolution </a:t>
            </a:r>
            <a:r>
              <a:rPr lang="en-US" sz="1600" dirty="0" err="1" smtClean="0"/>
              <a:t>GSC</a:t>
            </a:r>
            <a:r>
              <a:rPr lang="en-US" sz="1600" dirty="0" smtClean="0"/>
              <a:t>-14/11 on Cybersecurity.</a:t>
            </a:r>
          </a:p>
        </p:txBody>
      </p:sp>
      <p:sp>
        <p:nvSpPr>
          <p:cNvPr id="6148" name="灯片编号占位符 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3F383664-0470-493C-84F3-2C7F060D19BB}" type="slidenum">
              <a:rPr lang="en-US" altLang="zh-CN" sz="1400"/>
              <a:pPr algn="r"/>
              <a:t>4</a:t>
            </a:fld>
            <a:endParaRPr lang="en-US" altLang="zh-CN" sz="1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灯片编号占位符 3"/>
          <p:cNvSpPr>
            <a:spLocks noGrp="1"/>
          </p:cNvSpPr>
          <p:nvPr>
            <p:ph type="sldNum" sz="quarter" idx="12"/>
          </p:nvPr>
        </p:nvSpPr>
        <p:spPr>
          <a:xfrm>
            <a:off x="7010400" y="6381750"/>
            <a:ext cx="2133600" cy="476250"/>
          </a:xfrm>
          <a:noFill/>
        </p:spPr>
        <p:txBody>
          <a:bodyPr/>
          <a:lstStyle/>
          <a:p>
            <a:fld id="{8EBE618D-E9C4-4F84-A1B9-E8C86D03C795}" type="slidenum">
              <a:rPr lang="en-US" altLang="zh-CN" smtClean="0"/>
              <a:pPr/>
              <a:t>5</a:t>
            </a:fld>
            <a:endParaRPr lang="en-US" altLang="zh-CN" smtClean="0"/>
          </a:p>
        </p:txBody>
      </p:sp>
      <p:sp>
        <p:nvSpPr>
          <p:cNvPr id="14338" name="Rectangle 4"/>
          <p:cNvSpPr>
            <a:spLocks noChangeArrowheads="1"/>
          </p:cNvSpPr>
          <p:nvPr/>
        </p:nvSpPr>
        <p:spPr bwMode="auto">
          <a:xfrm>
            <a:off x="322957" y="1007690"/>
            <a:ext cx="8713539" cy="6381750"/>
          </a:xfrm>
          <a:prstGeom prst="rect">
            <a:avLst/>
          </a:prstGeom>
          <a:noFill/>
          <a:ln w="9525">
            <a:noFill/>
            <a:miter lim="800000"/>
            <a:headEnd/>
            <a:tailEnd/>
          </a:ln>
        </p:spPr>
        <p:txBody>
          <a:bodyPr/>
          <a:lstStyle/>
          <a:p>
            <a:pPr marL="342900" indent="-342900" eaLnBrk="0" hangingPunct="0">
              <a:lnSpc>
                <a:spcPct val="80000"/>
              </a:lnSpc>
              <a:spcBef>
                <a:spcPct val="20000"/>
              </a:spcBef>
              <a:buClr>
                <a:schemeClr val="folHlink"/>
              </a:buClr>
              <a:buFont typeface="Wingdings" pitchFamily="2" charset="2"/>
              <a:buChar char="§"/>
            </a:pPr>
            <a:r>
              <a:rPr lang="en-US" altLang="ja-JP" sz="1600" b="1" dirty="0">
                <a:latin typeface="+mn-lt"/>
              </a:rPr>
              <a:t>Presentations</a:t>
            </a:r>
          </a:p>
          <a:p>
            <a:pPr marL="742950" lvl="1" indent="-285750" eaLnBrk="0" hangingPunct="0">
              <a:lnSpc>
                <a:spcPct val="85000"/>
              </a:lnSpc>
              <a:spcBef>
                <a:spcPct val="20000"/>
              </a:spcBef>
              <a:buClr>
                <a:schemeClr val="hlink"/>
              </a:buClr>
              <a:buFontTx/>
              <a:buChar char="•"/>
              <a:defRPr/>
            </a:pPr>
            <a:r>
              <a:rPr lang="en-US" altLang="ja-JP" sz="1600" dirty="0">
                <a:latin typeface="+mn-lt"/>
                <a:ea typeface="+mn-ea"/>
              </a:rPr>
              <a:t>Contributions GSC15-GTSC8-08(ETSI), -09(ITU) and -13(TTC).</a:t>
            </a:r>
          </a:p>
          <a:p>
            <a:pPr marL="342900" indent="-342900" eaLnBrk="0" hangingPunct="0">
              <a:lnSpc>
                <a:spcPct val="80000"/>
              </a:lnSpc>
              <a:spcBef>
                <a:spcPct val="20000"/>
              </a:spcBef>
              <a:buClr>
                <a:schemeClr val="folHlink"/>
              </a:buClr>
              <a:buFont typeface="Wingdings" pitchFamily="2" charset="2"/>
              <a:buChar char="§"/>
            </a:pPr>
            <a:r>
              <a:rPr lang="en-US" altLang="ja-JP" sz="1600" b="1" dirty="0">
                <a:latin typeface="+mn-lt"/>
              </a:rPr>
              <a:t>Summary</a:t>
            </a:r>
          </a:p>
          <a:p>
            <a:pPr marL="742950" lvl="1" indent="-285750" eaLnBrk="0" hangingPunct="0">
              <a:lnSpc>
                <a:spcPct val="85000"/>
              </a:lnSpc>
              <a:spcBef>
                <a:spcPct val="20000"/>
              </a:spcBef>
              <a:buClr>
                <a:schemeClr val="hlink"/>
              </a:buClr>
              <a:buFontTx/>
              <a:buChar char="•"/>
              <a:defRPr/>
            </a:pPr>
            <a:r>
              <a:rPr lang="en-US" altLang="ja-JP" sz="1600" dirty="0">
                <a:latin typeface="+mn-lt"/>
                <a:ea typeface="+mn-ea"/>
              </a:rPr>
              <a:t>Home Networking (HN) is becoming more important and will play a vital role in ICT applications. HN</a:t>
            </a:r>
            <a:r>
              <a:rPr lang="en-US" altLang="ko-KR" sz="1600" dirty="0">
                <a:latin typeface="+mn-lt"/>
                <a:ea typeface="+mn-ea"/>
              </a:rPr>
              <a:t> must consider many devices and various means of </a:t>
            </a:r>
            <a:r>
              <a:rPr lang="en-US" altLang="ja-JP" sz="1600" dirty="0">
                <a:latin typeface="+mn-lt"/>
                <a:ea typeface="+mn-ea"/>
              </a:rPr>
              <a:t>access </a:t>
            </a:r>
            <a:r>
              <a:rPr lang="en-US" altLang="ko-KR" sz="1600" dirty="0">
                <a:latin typeface="+mn-lt"/>
                <a:ea typeface="+mn-ea"/>
              </a:rPr>
              <a:t>transport, while at the same time</a:t>
            </a:r>
            <a:r>
              <a:rPr lang="en-US" altLang="ja-JP" sz="1600" dirty="0">
                <a:latin typeface="+mn-lt"/>
                <a:ea typeface="+mn-ea"/>
              </a:rPr>
              <a:t> </a:t>
            </a:r>
            <a:r>
              <a:rPr lang="en-US" altLang="ko-KR" sz="1600" dirty="0">
                <a:latin typeface="+mn-lt"/>
                <a:ea typeface="+mn-ea"/>
              </a:rPr>
              <a:t>p</a:t>
            </a:r>
            <a:r>
              <a:rPr lang="en-US" altLang="ja-JP" sz="1600" dirty="0">
                <a:latin typeface="+mn-lt"/>
                <a:ea typeface="+mn-ea"/>
              </a:rPr>
              <a:t>rovide, high performance HN solutions including PHY and DLL, reliable </a:t>
            </a:r>
            <a:r>
              <a:rPr lang="en-US" altLang="ja-JP" sz="1600" dirty="0" err="1">
                <a:latin typeface="+mn-lt"/>
                <a:ea typeface="+mn-ea"/>
              </a:rPr>
              <a:t>QoS</a:t>
            </a:r>
            <a:r>
              <a:rPr lang="en-US" altLang="ja-JP" sz="1600" dirty="0">
                <a:latin typeface="+mn-lt"/>
                <a:ea typeface="+mn-ea"/>
              </a:rPr>
              <a:t> and resource allocation, remote access mechanisms, energy monitoring and efficiency mechanisms (e.g. </a:t>
            </a:r>
            <a:r>
              <a:rPr lang="en-US" altLang="ja-JP" sz="1600" dirty="0" err="1">
                <a:latin typeface="+mn-lt"/>
                <a:ea typeface="+mn-ea"/>
              </a:rPr>
              <a:t>G.hnem</a:t>
            </a:r>
            <a:r>
              <a:rPr lang="en-US" altLang="ja-JP" sz="1600" dirty="0">
                <a:latin typeface="+mn-lt"/>
                <a:ea typeface="+mn-ea"/>
              </a:rPr>
              <a:t>), network middleware for the HN communication, and their global interoperability.</a:t>
            </a:r>
          </a:p>
          <a:p>
            <a:pPr marL="742950" lvl="1" indent="-285750" eaLnBrk="0" hangingPunct="0">
              <a:lnSpc>
                <a:spcPct val="85000"/>
              </a:lnSpc>
              <a:spcBef>
                <a:spcPct val="20000"/>
              </a:spcBef>
              <a:buClr>
                <a:schemeClr val="hlink"/>
              </a:buClr>
              <a:buFontTx/>
              <a:buChar char="•"/>
              <a:defRPr/>
            </a:pPr>
            <a:r>
              <a:rPr lang="en-US" altLang="zh-CN" sz="1600" dirty="0">
                <a:latin typeface="+mn-lt"/>
                <a:ea typeface="+mn-ea"/>
              </a:rPr>
              <a:t>The GSC is invited to </a:t>
            </a:r>
            <a:r>
              <a:rPr lang="en-US" altLang="ja-JP" sz="1600" dirty="0">
                <a:latin typeface="+mn-lt"/>
                <a:ea typeface="+mn-ea"/>
              </a:rPr>
              <a:t>recognize</a:t>
            </a:r>
            <a:r>
              <a:rPr lang="en-US" altLang="zh-CN" sz="1600" dirty="0">
                <a:latin typeface="+mn-lt"/>
                <a:ea typeface="+mn-ea"/>
              </a:rPr>
              <a:t> that consumer electronics and home networks form a global ecosystem, so that even well-designed local/national specifications are no longer sufficient to foster interoperability. In order to promote greater efficiency in this ecosystem and in the standardization effort, more efforts are required to consolidate specification frameworks and improve global interoperability.</a:t>
            </a:r>
            <a:endParaRPr lang="en-US" altLang="ja-JP" sz="1600" dirty="0">
              <a:latin typeface="+mn-lt"/>
              <a:ea typeface="+mn-ea"/>
            </a:endParaRPr>
          </a:p>
          <a:p>
            <a:pPr marL="742950" lvl="1" indent="-285750" eaLnBrk="0" hangingPunct="0">
              <a:lnSpc>
                <a:spcPct val="85000"/>
              </a:lnSpc>
              <a:spcBef>
                <a:spcPct val="20000"/>
              </a:spcBef>
              <a:buClr>
                <a:schemeClr val="hlink"/>
              </a:buClr>
              <a:buFontTx/>
              <a:buChar char="•"/>
              <a:defRPr/>
            </a:pPr>
            <a:r>
              <a:rPr lang="en-US" altLang="zh-CN" sz="1600" dirty="0">
                <a:latin typeface="+mn-lt"/>
                <a:ea typeface="+mn-ea"/>
              </a:rPr>
              <a:t>There is a </a:t>
            </a:r>
            <a:r>
              <a:rPr lang="en-US" altLang="ja-JP" sz="1600" dirty="0">
                <a:latin typeface="+mn-lt"/>
                <a:ea typeface="+mn-ea"/>
              </a:rPr>
              <a:t>huge</a:t>
            </a:r>
            <a:r>
              <a:rPr lang="en-US" altLang="zh-CN" sz="1600" dirty="0">
                <a:latin typeface="+mn-lt"/>
                <a:ea typeface="+mn-ea"/>
              </a:rPr>
              <a:t> number of </a:t>
            </a:r>
            <a:r>
              <a:rPr lang="en-US" altLang="ja-JP" sz="1600" dirty="0">
                <a:latin typeface="+mn-lt"/>
                <a:ea typeface="+mn-ea"/>
              </a:rPr>
              <a:t>SDOs and </a:t>
            </a:r>
            <a:r>
              <a:rPr lang="en-US" altLang="zh-CN" sz="1600" dirty="0" err="1">
                <a:latin typeface="+mn-lt"/>
                <a:ea typeface="+mn-ea"/>
              </a:rPr>
              <a:t>fora</a:t>
            </a:r>
            <a:r>
              <a:rPr lang="en-US" altLang="zh-CN" sz="1600" dirty="0">
                <a:latin typeface="+mn-lt"/>
                <a:ea typeface="+mn-ea"/>
              </a:rPr>
              <a:t> active for </a:t>
            </a:r>
            <a:r>
              <a:rPr lang="en-US" altLang="ja-JP" sz="1600" dirty="0">
                <a:latin typeface="+mn-lt"/>
                <a:ea typeface="+mn-ea"/>
              </a:rPr>
              <a:t>HN issues, and s</a:t>
            </a:r>
            <a:r>
              <a:rPr lang="en-US" altLang="zh-CN" sz="1600" dirty="0">
                <a:latin typeface="+mn-lt"/>
                <a:ea typeface="+mn-ea"/>
              </a:rPr>
              <a:t>ynergies across </a:t>
            </a:r>
            <a:r>
              <a:rPr lang="en-US" altLang="ja-JP" sz="1600" dirty="0">
                <a:latin typeface="+mn-lt"/>
                <a:ea typeface="+mn-ea"/>
              </a:rPr>
              <a:t>the HN standards bodies must be considered. The JCA-HN continues to encourage co-operation with other Home Networking bodies such as ETSI TISPAN/ATTM, HGI, BBF, DLNA, UPnP, </a:t>
            </a:r>
            <a:r>
              <a:rPr lang="en-US" altLang="ja-JP" sz="1600" dirty="0" err="1">
                <a:latin typeface="+mn-lt"/>
                <a:ea typeface="+mn-ea"/>
              </a:rPr>
              <a:t>HomeGrid</a:t>
            </a:r>
            <a:r>
              <a:rPr lang="en-US" altLang="ja-JP" sz="1600" dirty="0">
                <a:latin typeface="+mn-lt"/>
                <a:ea typeface="+mn-ea"/>
              </a:rPr>
              <a:t> Forum, UPA, </a:t>
            </a:r>
            <a:r>
              <a:rPr lang="en-GB" altLang="ja-JP" sz="1600" dirty="0">
                <a:latin typeface="+mn-lt"/>
                <a:ea typeface="+mn-ea"/>
              </a:rPr>
              <a:t>IEC, NIST, IEEE and others.</a:t>
            </a:r>
            <a:endParaRPr lang="en-US" altLang="ja-JP" sz="1600" dirty="0">
              <a:latin typeface="+mn-lt"/>
              <a:ea typeface="+mn-ea"/>
            </a:endParaRPr>
          </a:p>
          <a:p>
            <a:pPr marL="342900" indent="-342900" eaLnBrk="0" hangingPunct="0">
              <a:lnSpc>
                <a:spcPct val="80000"/>
              </a:lnSpc>
              <a:spcBef>
                <a:spcPct val="20000"/>
              </a:spcBef>
              <a:buClr>
                <a:schemeClr val="folHlink"/>
              </a:buClr>
              <a:buFont typeface="Wingdings" pitchFamily="2" charset="2"/>
              <a:buChar char="§"/>
            </a:pPr>
            <a:r>
              <a:rPr lang="en-US" altLang="ja-JP" sz="1600" b="1" dirty="0">
                <a:latin typeface="+mn-lt"/>
              </a:rPr>
              <a:t>Resolutions</a:t>
            </a:r>
          </a:p>
          <a:p>
            <a:pPr marL="742950" lvl="1" indent="-285750" eaLnBrk="0" hangingPunct="0">
              <a:lnSpc>
                <a:spcPct val="85000"/>
              </a:lnSpc>
              <a:spcBef>
                <a:spcPct val="20000"/>
              </a:spcBef>
              <a:buClr>
                <a:schemeClr val="hlink"/>
              </a:buClr>
              <a:buFontTx/>
              <a:buChar char="•"/>
              <a:defRPr/>
            </a:pPr>
            <a:r>
              <a:rPr lang="en-US" altLang="ja-JP" sz="1600" dirty="0">
                <a:latin typeface="+mn-lt"/>
                <a:ea typeface="+mn-ea"/>
              </a:rPr>
              <a:t>The existing Resolution regarding Home Networking will be re-affirmed with minor updates and the revised resolution will be provided in GSC15-RES-12.</a:t>
            </a:r>
          </a:p>
        </p:txBody>
      </p:sp>
      <p:sp>
        <p:nvSpPr>
          <p:cNvPr id="14339" name="Rectangle 5"/>
          <p:cNvSpPr>
            <a:spLocks noChangeArrowheads="1"/>
          </p:cNvSpPr>
          <p:nvPr/>
        </p:nvSpPr>
        <p:spPr bwMode="auto">
          <a:xfrm>
            <a:off x="827088" y="260350"/>
            <a:ext cx="7489825" cy="892552"/>
          </a:xfrm>
          <a:prstGeom prst="rect">
            <a:avLst/>
          </a:prstGeom>
          <a:noFill/>
          <a:ln w="9525">
            <a:noFill/>
            <a:miter lim="800000"/>
            <a:headEnd/>
            <a:tailEnd/>
          </a:ln>
        </p:spPr>
        <p:txBody>
          <a:bodyPr>
            <a:spAutoFit/>
          </a:bodyPr>
          <a:lstStyle/>
          <a:p>
            <a:pPr algn="ctr" eaLnBrk="0" hangingPunct="0"/>
            <a:r>
              <a:rPr lang="en-US" altLang="ja-JP" sz="3600" b="1" dirty="0">
                <a:latin typeface="+mj-lt"/>
                <a:ea typeface="ＭＳ Ｐゴシック" pitchFamily="34" charset="-128"/>
                <a:cs typeface="+mj-cs"/>
              </a:rPr>
              <a:t>Home Networking(ITU)</a:t>
            </a:r>
          </a:p>
          <a:p>
            <a:pPr marL="342900" indent="-342900" eaLnBrk="0" hangingPunct="0">
              <a:lnSpc>
                <a:spcPct val="80000"/>
              </a:lnSpc>
              <a:spcBef>
                <a:spcPct val="20000"/>
              </a:spcBef>
              <a:buClr>
                <a:schemeClr val="folHlink"/>
              </a:buClr>
              <a:buFont typeface="Wingdings" pitchFamily="2" charset="2"/>
              <a:buChar char="§"/>
            </a:pPr>
            <a:endParaRPr lang="ja-JP" altLang="en-US" sz="1600" b="1"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Acknowledgement</a:t>
            </a:r>
            <a:endParaRPr lang="zh-CN" altLang="en-US" dirty="0"/>
          </a:p>
        </p:txBody>
      </p:sp>
      <p:sp>
        <p:nvSpPr>
          <p:cNvPr id="3" name="内容占位符 2"/>
          <p:cNvSpPr>
            <a:spLocks noGrp="1"/>
          </p:cNvSpPr>
          <p:nvPr>
            <p:ph idx="1"/>
          </p:nvPr>
        </p:nvSpPr>
        <p:spPr/>
        <p:txBody>
          <a:bodyPr/>
          <a:lstStyle/>
          <a:p>
            <a:r>
              <a:rPr lang="en-US" altLang="zh-CN" dirty="0" smtClean="0"/>
              <a:t>Vice chairs’ support</a:t>
            </a:r>
          </a:p>
          <a:p>
            <a:r>
              <a:rPr lang="en-US" altLang="zh-CN" dirty="0" smtClean="0"/>
              <a:t>PPSO’s lead</a:t>
            </a:r>
          </a:p>
          <a:p>
            <a:r>
              <a:rPr lang="en-US" altLang="zh-CN" dirty="0" smtClean="0"/>
              <a:t>Speakers</a:t>
            </a:r>
          </a:p>
          <a:p>
            <a:r>
              <a:rPr lang="en-US" altLang="zh-CN" dirty="0" smtClean="0"/>
              <a:t>Participants</a:t>
            </a:r>
            <a:endParaRPr lang="zh-CN" altLang="en-US" dirty="0"/>
          </a:p>
        </p:txBody>
      </p:sp>
    </p:spTree>
  </p:cSld>
  <p:clrMapOvr>
    <a:masterClrMapping/>
  </p:clrMapOvr>
</p:sld>
</file>

<file path=ppt/theme/theme1.xml><?xml version="1.0" encoding="utf-8"?>
<a:theme xmlns:a="http://schemas.openxmlformats.org/drawingml/2006/main" name="万里长城">
  <a:themeElements>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fontScheme name="万里长城">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clrMap bg1="lt1" tx1="dk1" bg2="lt2" tx2="dk2" accent1="accent1" accent2="accent2" accent3="accent3" accent4="accent4" accent5="accent5" accent6="accent6" hlink="hlink" folHlink="folHlink"/>
    </a:extraClrScheme>
    <a:extraClrScheme>
      <a:clrScheme name="万里长城 2">
        <a:dk1>
          <a:srgbClr val="000000"/>
        </a:dk1>
        <a:lt1>
          <a:srgbClr val="8EA4EA"/>
        </a:lt1>
        <a:dk2>
          <a:srgbClr val="0033CC"/>
        </a:dk2>
        <a:lt2>
          <a:srgbClr val="969696"/>
        </a:lt2>
        <a:accent1>
          <a:srgbClr val="86B5B6"/>
        </a:accent1>
        <a:accent2>
          <a:srgbClr val="FFCC66"/>
        </a:accent2>
        <a:accent3>
          <a:srgbClr val="C6CFF3"/>
        </a:accent3>
        <a:accent4>
          <a:srgbClr val="000000"/>
        </a:accent4>
        <a:accent5>
          <a:srgbClr val="C3D7D7"/>
        </a:accent5>
        <a:accent6>
          <a:srgbClr val="E7B95C"/>
        </a:accent6>
        <a:hlink>
          <a:srgbClr val="626292"/>
        </a:hlink>
        <a:folHlink>
          <a:srgbClr val="A2366C"/>
        </a:folHlink>
      </a:clrScheme>
      <a:clrMap bg1="lt1" tx1="dk1" bg2="lt2" tx2="dk2" accent1="accent1" accent2="accent2" accent3="accent3" accent4="accent4" accent5="accent5" accent6="accent6" hlink="hlink" folHlink="folHlink"/>
    </a:extraClrScheme>
    <a:extraClrScheme>
      <a:clrScheme name="万里长城 3">
        <a:dk1>
          <a:srgbClr val="0000FF"/>
        </a:dk1>
        <a:lt1>
          <a:srgbClr val="C0C0C0"/>
        </a:lt1>
        <a:dk2>
          <a:srgbClr val="000000"/>
        </a:dk2>
        <a:lt2>
          <a:srgbClr val="B2B2B2"/>
        </a:lt2>
        <a:accent1>
          <a:srgbClr val="FFCC99"/>
        </a:accent1>
        <a:accent2>
          <a:srgbClr val="FF99CC"/>
        </a:accent2>
        <a:accent3>
          <a:srgbClr val="DCDCDC"/>
        </a:accent3>
        <a:accent4>
          <a:srgbClr val="0000DA"/>
        </a:accent4>
        <a:accent5>
          <a:srgbClr val="FFE2CA"/>
        </a:accent5>
        <a:accent6>
          <a:srgbClr val="E78AB9"/>
        </a:accent6>
        <a:hlink>
          <a:srgbClr val="9C4070"/>
        </a:hlink>
        <a:folHlink>
          <a:srgbClr val="00716E"/>
        </a:folHlink>
      </a:clrScheme>
      <a:clrMap bg1="lt1" tx1="dk1" bg2="lt2" tx2="dk2" accent1="accent1" accent2="accent2" accent3="accent3" accent4="accent4" accent5="accent5" accent6="accent6" hlink="hlink" folHlink="folHlink"/>
    </a:extraClrScheme>
    <a:extraClrScheme>
      <a:clrScheme name="万里长城 4">
        <a:dk1>
          <a:srgbClr val="0029AC"/>
        </a:dk1>
        <a:lt1>
          <a:srgbClr val="CCFFCC"/>
        </a:lt1>
        <a:dk2>
          <a:srgbClr val="993366"/>
        </a:dk2>
        <a:lt2>
          <a:srgbClr val="969696"/>
        </a:lt2>
        <a:accent1>
          <a:srgbClr val="FFCC99"/>
        </a:accent1>
        <a:accent2>
          <a:srgbClr val="6699FF"/>
        </a:accent2>
        <a:accent3>
          <a:srgbClr val="E2FFE2"/>
        </a:accent3>
        <a:accent4>
          <a:srgbClr val="002192"/>
        </a:accent4>
        <a:accent5>
          <a:srgbClr val="FFE2CA"/>
        </a:accent5>
        <a:accent6>
          <a:srgbClr val="5C8AE7"/>
        </a:accent6>
        <a:hlink>
          <a:srgbClr val="006600"/>
        </a:hlink>
        <a:folHlink>
          <a:srgbClr val="3366FF"/>
        </a:folHlink>
      </a:clrScheme>
      <a:clrMap bg1="lt1" tx1="dk1" bg2="lt2" tx2="dk2" accent1="accent1" accent2="accent2" accent3="accent3" accent4="accent4" accent5="accent5" accent6="accent6" hlink="hlink" folHlink="folHlink"/>
    </a:extraClrScheme>
    <a:extraClrScheme>
      <a:clrScheme name="万里长城 5">
        <a:dk1>
          <a:srgbClr val="333333"/>
        </a:dk1>
        <a:lt1>
          <a:srgbClr val="FF99CC"/>
        </a:lt1>
        <a:dk2>
          <a:srgbClr val="006600"/>
        </a:dk2>
        <a:lt2>
          <a:srgbClr val="B2B2B2"/>
        </a:lt2>
        <a:accent1>
          <a:srgbClr val="FFFF66"/>
        </a:accent1>
        <a:accent2>
          <a:srgbClr val="33CCFF"/>
        </a:accent2>
        <a:accent3>
          <a:srgbClr val="FFCAE2"/>
        </a:accent3>
        <a:accent4>
          <a:srgbClr val="2A2A2A"/>
        </a:accent4>
        <a:accent5>
          <a:srgbClr val="FFFFB8"/>
        </a:accent5>
        <a:accent6>
          <a:srgbClr val="2DB9E7"/>
        </a:accent6>
        <a:hlink>
          <a:srgbClr val="6600FF"/>
        </a:hlink>
        <a:folHlink>
          <a:srgbClr val="CC0066"/>
        </a:folHlink>
      </a:clrScheme>
      <a:clrMap bg1="lt1" tx1="dk1" bg2="lt2" tx2="dk2" accent1="accent1" accent2="accent2" accent3="accent3" accent4="accent4" accent5="accent5" accent6="accent6" hlink="hlink" folHlink="folHlink"/>
    </a:extraClrScheme>
    <a:extraClrScheme>
      <a:clrScheme name="万里长城 6">
        <a:dk1>
          <a:srgbClr val="000000"/>
        </a:dk1>
        <a:lt1>
          <a:srgbClr val="FFFFCC"/>
        </a:lt1>
        <a:dk2>
          <a:srgbClr val="6756A6"/>
        </a:dk2>
        <a:lt2>
          <a:srgbClr val="969696"/>
        </a:lt2>
        <a:accent1>
          <a:srgbClr val="99CCFF"/>
        </a:accent1>
        <a:accent2>
          <a:srgbClr val="008000"/>
        </a:accent2>
        <a:accent3>
          <a:srgbClr val="FFFFE2"/>
        </a:accent3>
        <a:accent4>
          <a:srgbClr val="000000"/>
        </a:accent4>
        <a:accent5>
          <a:srgbClr val="CAE2FF"/>
        </a:accent5>
        <a:accent6>
          <a:srgbClr val="007300"/>
        </a:accent6>
        <a:hlink>
          <a:srgbClr val="990033"/>
        </a:hlink>
        <a:folHlink>
          <a:srgbClr val="9900CC"/>
        </a:folHlink>
      </a:clrScheme>
      <a:clrMap bg1="lt1" tx1="dk1" bg2="lt2" tx2="dk2" accent1="accent1" accent2="accent2" accent3="accent3" accent4="accent4" accent5="accent5" accent6="accent6" hlink="hlink" folHlink="folHlink"/>
    </a:extraClrScheme>
    <a:extraClrScheme>
      <a:clrScheme name="万里长城 7">
        <a:dk1>
          <a:srgbClr val="CC3300"/>
        </a:dk1>
        <a:lt1>
          <a:srgbClr val="99CCFF"/>
        </a:lt1>
        <a:dk2>
          <a:srgbClr val="003399"/>
        </a:dk2>
        <a:lt2>
          <a:srgbClr val="969696"/>
        </a:lt2>
        <a:accent1>
          <a:srgbClr val="CED7FE"/>
        </a:accent1>
        <a:accent2>
          <a:srgbClr val="FFFFFF"/>
        </a:accent2>
        <a:accent3>
          <a:srgbClr val="CAE2FF"/>
        </a:accent3>
        <a:accent4>
          <a:srgbClr val="AE2A00"/>
        </a:accent4>
        <a:accent5>
          <a:srgbClr val="E3E8FE"/>
        </a:accent5>
        <a:accent6>
          <a:srgbClr val="E7E7E7"/>
        </a:accent6>
        <a:hlink>
          <a:srgbClr val="006600"/>
        </a:hlink>
        <a:folHlink>
          <a:srgbClr val="777777"/>
        </a:folHlink>
      </a:clrScheme>
      <a:clrMap bg1="lt1" tx1="dk1" bg2="lt2" tx2="dk2" accent1="accent1" accent2="accent2" accent3="accent3" accent4="accent4" accent5="accent5" accent6="accent6" hlink="hlink" folHlink="folHlink"/>
    </a:extraClrScheme>
    <a:extraClrScheme>
      <a:clrScheme name="万里长城 8">
        <a:dk1>
          <a:srgbClr val="006600"/>
        </a:dk1>
        <a:lt1>
          <a:srgbClr val="FFCC99"/>
        </a:lt1>
        <a:dk2>
          <a:srgbClr val="000000"/>
        </a:dk2>
        <a:lt2>
          <a:srgbClr val="B2B2B2"/>
        </a:lt2>
        <a:accent1>
          <a:srgbClr val="FFFFFF"/>
        </a:accent1>
        <a:accent2>
          <a:srgbClr val="FFFF66"/>
        </a:accent2>
        <a:accent3>
          <a:srgbClr val="FFE2CA"/>
        </a:accent3>
        <a:accent4>
          <a:srgbClr val="005600"/>
        </a:accent4>
        <a:accent5>
          <a:srgbClr val="FFFFFF"/>
        </a:accent5>
        <a:accent6>
          <a:srgbClr val="E7E75C"/>
        </a:accent6>
        <a:hlink>
          <a:srgbClr val="5B5B89"/>
        </a:hlink>
        <a:folHlink>
          <a:srgbClr val="33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367</TotalTime>
  <Words>781</Words>
  <Application>Microsoft Office PowerPoint</Application>
  <PresentationFormat>全屏显示(4:3)</PresentationFormat>
  <Paragraphs>75</Paragraphs>
  <Slides>6</Slides>
  <Notes>2</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万里长城</vt:lpstr>
      <vt:lpstr>幻灯片 1</vt:lpstr>
      <vt:lpstr>Meeting Overview</vt:lpstr>
      <vt:lpstr>NGN (ETSI) </vt:lpstr>
      <vt:lpstr>Cybersecurity (ATIS)</vt:lpstr>
      <vt:lpstr>幻灯片 5</vt:lpstr>
      <vt:lpstr>Acknowledgement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ZhaoSZ</dc:creator>
  <cp:lastModifiedBy>zhaosz</cp:lastModifiedBy>
  <cp:revision>39</cp:revision>
  <cp:lastPrinted>1601-01-01T00:00:00Z</cp:lastPrinted>
  <dcterms:created xsi:type="dcterms:W3CDTF">2010-05-04T03:31:53Z</dcterms:created>
  <dcterms:modified xsi:type="dcterms:W3CDTF">2010-09-01T15:29:53Z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